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4" r:id="rId3"/>
    <p:sldId id="275" r:id="rId4"/>
    <p:sldId id="256" r:id="rId5"/>
    <p:sldId id="258" r:id="rId6"/>
    <p:sldId id="278" r:id="rId7"/>
    <p:sldId id="259" r:id="rId8"/>
    <p:sldId id="276" r:id="rId9"/>
    <p:sldId id="277" r:id="rId10"/>
    <p:sldId id="279" r:id="rId11"/>
    <p:sldId id="280" r:id="rId12"/>
    <p:sldId id="281"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4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5FF38FC4-F201-4E92-9C40-90B4E7A5FCD7}" type="datetimeFigureOut">
              <a:rPr lang="ru-RU" smtClean="0"/>
              <a:t>25.08.2020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C87602-A7C4-4DAA-B660-F57FA2876C94}" type="slidenum">
              <a:rPr lang="ru-RU" smtClean="0"/>
              <a:t>‹#›</a:t>
            </a:fld>
            <a:endParaRPr lang="ru-RU"/>
          </a:p>
        </p:txBody>
      </p:sp>
    </p:spTree>
    <p:extLst>
      <p:ext uri="{BB962C8B-B14F-4D97-AF65-F5344CB8AC3E}">
        <p14:creationId xmlns:p14="http://schemas.microsoft.com/office/powerpoint/2010/main" val="76643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FF38FC4-F201-4E92-9C40-90B4E7A5FCD7}" type="datetimeFigureOut">
              <a:rPr lang="ru-RU" smtClean="0"/>
              <a:t>25.08.2020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C87602-A7C4-4DAA-B660-F57FA2876C94}" type="slidenum">
              <a:rPr lang="ru-RU" smtClean="0"/>
              <a:t>‹#›</a:t>
            </a:fld>
            <a:endParaRPr lang="ru-RU"/>
          </a:p>
        </p:txBody>
      </p:sp>
    </p:spTree>
    <p:extLst>
      <p:ext uri="{BB962C8B-B14F-4D97-AF65-F5344CB8AC3E}">
        <p14:creationId xmlns:p14="http://schemas.microsoft.com/office/powerpoint/2010/main" val="364103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FF38FC4-F201-4E92-9C40-90B4E7A5FCD7}" type="datetimeFigureOut">
              <a:rPr lang="ru-RU" smtClean="0"/>
              <a:t>25.08.2020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C87602-A7C4-4DAA-B660-F57FA2876C94}" type="slidenum">
              <a:rPr lang="ru-RU" smtClean="0"/>
              <a:t>‹#›</a:t>
            </a:fld>
            <a:endParaRPr lang="ru-RU"/>
          </a:p>
        </p:txBody>
      </p:sp>
    </p:spTree>
    <p:extLst>
      <p:ext uri="{BB962C8B-B14F-4D97-AF65-F5344CB8AC3E}">
        <p14:creationId xmlns:p14="http://schemas.microsoft.com/office/powerpoint/2010/main" val="2754885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197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E9AF4335-1A51-4F69-A4D4-FEC7774FB7F3}" type="slidenum">
              <a:rPr lang="ru-RU" altLang="ru-RU"/>
              <a:pPr>
                <a:defRPr/>
              </a:pPr>
              <a:t>‹#›</a:t>
            </a:fld>
            <a:endParaRPr lang="ru-RU" altLang="ru-RU"/>
          </a:p>
        </p:txBody>
      </p:sp>
    </p:spTree>
    <p:extLst>
      <p:ext uri="{BB962C8B-B14F-4D97-AF65-F5344CB8AC3E}">
        <p14:creationId xmlns:p14="http://schemas.microsoft.com/office/powerpoint/2010/main" val="281407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FF38FC4-F201-4E92-9C40-90B4E7A5FCD7}" type="datetimeFigureOut">
              <a:rPr lang="ru-RU" smtClean="0"/>
              <a:t>25.08.2020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C87602-A7C4-4DAA-B660-F57FA2876C94}" type="slidenum">
              <a:rPr lang="ru-RU" smtClean="0"/>
              <a:t>‹#›</a:t>
            </a:fld>
            <a:endParaRPr lang="ru-RU"/>
          </a:p>
        </p:txBody>
      </p:sp>
    </p:spTree>
    <p:extLst>
      <p:ext uri="{BB962C8B-B14F-4D97-AF65-F5344CB8AC3E}">
        <p14:creationId xmlns:p14="http://schemas.microsoft.com/office/powerpoint/2010/main" val="2924360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FF38FC4-F201-4E92-9C40-90B4E7A5FCD7}" type="datetimeFigureOut">
              <a:rPr lang="ru-RU" smtClean="0"/>
              <a:t>25.08.2020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C87602-A7C4-4DAA-B660-F57FA2876C94}" type="slidenum">
              <a:rPr lang="ru-RU" smtClean="0"/>
              <a:t>‹#›</a:t>
            </a:fld>
            <a:endParaRPr lang="ru-RU"/>
          </a:p>
        </p:txBody>
      </p:sp>
    </p:spTree>
    <p:extLst>
      <p:ext uri="{BB962C8B-B14F-4D97-AF65-F5344CB8AC3E}">
        <p14:creationId xmlns:p14="http://schemas.microsoft.com/office/powerpoint/2010/main" val="4063492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FF38FC4-F201-4E92-9C40-90B4E7A5FCD7}" type="datetimeFigureOut">
              <a:rPr lang="ru-RU" smtClean="0"/>
              <a:t>25.08.2020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C87602-A7C4-4DAA-B660-F57FA2876C94}" type="slidenum">
              <a:rPr lang="ru-RU" smtClean="0"/>
              <a:t>‹#›</a:t>
            </a:fld>
            <a:endParaRPr lang="ru-RU"/>
          </a:p>
        </p:txBody>
      </p:sp>
    </p:spTree>
    <p:extLst>
      <p:ext uri="{BB962C8B-B14F-4D97-AF65-F5344CB8AC3E}">
        <p14:creationId xmlns:p14="http://schemas.microsoft.com/office/powerpoint/2010/main" val="234625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FF38FC4-F201-4E92-9C40-90B4E7A5FCD7}" type="datetimeFigureOut">
              <a:rPr lang="ru-RU" smtClean="0"/>
              <a:t>25.08.2020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7C87602-A7C4-4DAA-B660-F57FA2876C94}" type="slidenum">
              <a:rPr lang="ru-RU" smtClean="0"/>
              <a:t>‹#›</a:t>
            </a:fld>
            <a:endParaRPr lang="ru-RU"/>
          </a:p>
        </p:txBody>
      </p:sp>
    </p:spTree>
    <p:extLst>
      <p:ext uri="{BB962C8B-B14F-4D97-AF65-F5344CB8AC3E}">
        <p14:creationId xmlns:p14="http://schemas.microsoft.com/office/powerpoint/2010/main" val="376648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FF38FC4-F201-4E92-9C40-90B4E7A5FCD7}" type="datetimeFigureOut">
              <a:rPr lang="ru-RU" smtClean="0"/>
              <a:t>25.08.2020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7C87602-A7C4-4DAA-B660-F57FA2876C94}" type="slidenum">
              <a:rPr lang="ru-RU" smtClean="0"/>
              <a:t>‹#›</a:t>
            </a:fld>
            <a:endParaRPr lang="ru-RU"/>
          </a:p>
        </p:txBody>
      </p:sp>
    </p:spTree>
    <p:extLst>
      <p:ext uri="{BB962C8B-B14F-4D97-AF65-F5344CB8AC3E}">
        <p14:creationId xmlns:p14="http://schemas.microsoft.com/office/powerpoint/2010/main" val="360021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F38FC4-F201-4E92-9C40-90B4E7A5FCD7}" type="datetimeFigureOut">
              <a:rPr lang="ru-RU" smtClean="0"/>
              <a:t>25.08.2020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7C87602-A7C4-4DAA-B660-F57FA2876C94}" type="slidenum">
              <a:rPr lang="ru-RU" smtClean="0"/>
              <a:t>‹#›</a:t>
            </a:fld>
            <a:endParaRPr lang="ru-RU"/>
          </a:p>
        </p:txBody>
      </p:sp>
    </p:spTree>
    <p:extLst>
      <p:ext uri="{BB962C8B-B14F-4D97-AF65-F5344CB8AC3E}">
        <p14:creationId xmlns:p14="http://schemas.microsoft.com/office/powerpoint/2010/main" val="107469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FF38FC4-F201-4E92-9C40-90B4E7A5FCD7}" type="datetimeFigureOut">
              <a:rPr lang="ru-RU" smtClean="0"/>
              <a:t>25.08.2020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C87602-A7C4-4DAA-B660-F57FA2876C94}" type="slidenum">
              <a:rPr lang="ru-RU" smtClean="0"/>
              <a:t>‹#›</a:t>
            </a:fld>
            <a:endParaRPr lang="ru-RU"/>
          </a:p>
        </p:txBody>
      </p:sp>
    </p:spTree>
    <p:extLst>
      <p:ext uri="{BB962C8B-B14F-4D97-AF65-F5344CB8AC3E}">
        <p14:creationId xmlns:p14="http://schemas.microsoft.com/office/powerpoint/2010/main" val="398641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FF38FC4-F201-4E92-9C40-90B4E7A5FCD7}" type="datetimeFigureOut">
              <a:rPr lang="ru-RU" smtClean="0"/>
              <a:t>25.08.2020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C87602-A7C4-4DAA-B660-F57FA2876C94}" type="slidenum">
              <a:rPr lang="ru-RU" smtClean="0"/>
              <a:t>‹#›</a:t>
            </a:fld>
            <a:endParaRPr lang="ru-RU"/>
          </a:p>
        </p:txBody>
      </p:sp>
    </p:spTree>
    <p:extLst>
      <p:ext uri="{BB962C8B-B14F-4D97-AF65-F5344CB8AC3E}">
        <p14:creationId xmlns:p14="http://schemas.microsoft.com/office/powerpoint/2010/main" val="121086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38FC4-F201-4E92-9C40-90B4E7A5FCD7}" type="datetimeFigureOut">
              <a:rPr lang="ru-RU" smtClean="0"/>
              <a:t>25.08.2020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87602-A7C4-4DAA-B660-F57FA2876C94}" type="slidenum">
              <a:rPr lang="ru-RU" smtClean="0"/>
              <a:t>‹#›</a:t>
            </a:fld>
            <a:endParaRPr lang="ru-RU"/>
          </a:p>
        </p:txBody>
      </p:sp>
    </p:spTree>
    <p:extLst>
      <p:ext uri="{BB962C8B-B14F-4D97-AF65-F5344CB8AC3E}">
        <p14:creationId xmlns:p14="http://schemas.microsoft.com/office/powerpoint/2010/main" val="1543530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ÑÑÐ¸Ð½ÐºÐ¸ Ð¿Ð¾ Ð·Ð°Ð¿ÑÐ¾ÑÑ ÐÐ½ÑÐ¾ÑÐ¼Ð°ÑÐ¸Ð¾Ð½Ð½ÑÐµ ÑÐ¸ÑÑÐµÐ¼Ñ Ð² Ð¼ÐµÑÐ°ÑÑÐ¾Ð½Ð¸ÐºÐµ Ð¸ ÑÐ¾Ð±Ð¾ÑÐ¾ÑÐµÑÐ½Ð¸Ðº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519" y="1415562"/>
            <a:ext cx="9631373" cy="535859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78974" y="509927"/>
            <a:ext cx="10943380" cy="584775"/>
          </a:xfrm>
          <a:prstGeom prst="rect">
            <a:avLst/>
          </a:prstGeom>
        </p:spPr>
        <p:txBody>
          <a:bodyPr wrap="none">
            <a:spAutoFit/>
          </a:bodyPr>
          <a:lstStyle/>
          <a:p>
            <a:r>
              <a:rPr lang="ru-RU" sz="3200" b="1" dirty="0">
                <a:solidFill>
                  <a:srgbClr val="FF0000"/>
                </a:solidFill>
              </a:rPr>
              <a:t>Информационные системы в </a:t>
            </a:r>
            <a:r>
              <a:rPr lang="ru-RU" sz="3200" b="1" dirty="0" err="1">
                <a:solidFill>
                  <a:srgbClr val="FF0000"/>
                </a:solidFill>
              </a:rPr>
              <a:t>мехатронике</a:t>
            </a:r>
            <a:r>
              <a:rPr lang="ru-RU" sz="3200" b="1" dirty="0">
                <a:solidFill>
                  <a:srgbClr val="FF0000"/>
                </a:solidFill>
              </a:rPr>
              <a:t> и робототехнике</a:t>
            </a:r>
          </a:p>
        </p:txBody>
      </p:sp>
    </p:spTree>
    <p:extLst>
      <p:ext uri="{BB962C8B-B14F-4D97-AF65-F5344CB8AC3E}">
        <p14:creationId xmlns:p14="http://schemas.microsoft.com/office/powerpoint/2010/main" val="29532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8418" y="0"/>
            <a:ext cx="11515164" cy="584775"/>
          </a:xfrm>
          <a:prstGeom prst="rect">
            <a:avLst/>
          </a:prstGeom>
        </p:spPr>
        <p:txBody>
          <a:bodyPr wrap="square">
            <a:spAutoFit/>
          </a:bodyPr>
          <a:lstStyle/>
          <a:p>
            <a:r>
              <a:rPr lang="ru-RU" sz="3200" b="1" dirty="0">
                <a:latin typeface="Times New Roman" panose="02020603050405020304" pitchFamily="18" charset="0"/>
                <a:cs typeface="Times New Roman" panose="02020603050405020304" pitchFamily="18" charset="0"/>
              </a:rPr>
              <a:t>5. Датчик температуры</a:t>
            </a:r>
            <a:endParaRPr lang="ru-RU" sz="32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48979" y="4993546"/>
            <a:ext cx="11404603" cy="1631216"/>
          </a:xfrm>
          <a:prstGeom prst="rect">
            <a:avLst/>
          </a:prstGeom>
        </p:spPr>
        <p:txBody>
          <a:bodyPr wrap="square">
            <a:spAutoFit/>
          </a:bodyPr>
          <a:lstStyle/>
          <a:p>
            <a:pPr indent="449263" algn="just"/>
            <a:r>
              <a:rPr lang="ru-RU" sz="2000" b="1" dirty="0">
                <a:solidFill>
                  <a:srgbClr val="222222"/>
                </a:solidFill>
                <a:latin typeface="Times New Roman" panose="02020603050405020304" pitchFamily="18" charset="0"/>
                <a:cs typeface="Times New Roman" panose="02020603050405020304" pitchFamily="18" charset="0"/>
              </a:rPr>
              <a:t>Датчики температуры </a:t>
            </a:r>
            <a:r>
              <a:rPr lang="ru-RU" sz="2000" dirty="0">
                <a:solidFill>
                  <a:srgbClr val="222222"/>
                </a:solidFill>
                <a:latin typeface="Times New Roman" panose="02020603050405020304" pitchFamily="18" charset="0"/>
                <a:cs typeface="Times New Roman" panose="02020603050405020304" pitchFamily="18" charset="0"/>
              </a:rPr>
              <a:t>используются для определения изменения температуры окружающей среды. В его основе лежит принцип изменения разницы напряжений при изменении температуры; это изменение напряжения обеспечивает эквивалент температуры окружающей среды. Приложения для измерения температуры включают температуру воздуха, температуру поверхности, температуру погружения.</a:t>
            </a:r>
            <a:endParaRPr lang="ru-RU" sz="2000" i="0" dirty="0">
              <a:solidFill>
                <a:srgbClr val="222222"/>
              </a:solidFill>
              <a:effectLst/>
              <a:latin typeface="Times New Roman" panose="02020603050405020304" pitchFamily="18" charset="0"/>
              <a:cs typeface="Times New Roman" panose="02020603050405020304" pitchFamily="18" charset="0"/>
            </a:endParaRPr>
          </a:p>
        </p:txBody>
      </p:sp>
      <p:pic>
        <p:nvPicPr>
          <p:cNvPr id="7170" name="Picture 2" descr="DHT11 и DHT22 - подключение к ардуино датчиков температуры и влаж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396" y="1022691"/>
            <a:ext cx="5018317" cy="376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766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8418" y="0"/>
            <a:ext cx="11515164" cy="584775"/>
          </a:xfrm>
          <a:prstGeom prst="rect">
            <a:avLst/>
          </a:prstGeom>
        </p:spPr>
        <p:txBody>
          <a:bodyPr wrap="square">
            <a:spAutoFit/>
          </a:bodyPr>
          <a:lstStyle/>
          <a:p>
            <a:r>
              <a:rPr lang="ru-RU" sz="3200" b="1" dirty="0">
                <a:latin typeface="Times New Roman" panose="02020603050405020304" pitchFamily="18" charset="0"/>
                <a:cs typeface="Times New Roman" panose="02020603050405020304" pitchFamily="18" charset="0"/>
              </a:rPr>
              <a:t>6. Датчики навигации и позиционирования</a:t>
            </a:r>
            <a:endParaRPr lang="ru-RU" sz="32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49732" y="4862917"/>
            <a:ext cx="11727543" cy="1631216"/>
          </a:xfrm>
          <a:prstGeom prst="rect">
            <a:avLst/>
          </a:prstGeom>
        </p:spPr>
        <p:txBody>
          <a:bodyPr wrap="square">
            <a:spAutoFit/>
          </a:bodyPr>
          <a:lstStyle/>
          <a:p>
            <a:pPr indent="449263" algn="just"/>
            <a:r>
              <a:rPr lang="ru-RU" sz="2000" b="1" dirty="0">
                <a:solidFill>
                  <a:srgbClr val="222222"/>
                </a:solidFill>
                <a:latin typeface="Times New Roman" panose="02020603050405020304" pitchFamily="18" charset="0"/>
                <a:cs typeface="Times New Roman" panose="02020603050405020304" pitchFamily="18" charset="0"/>
              </a:rPr>
              <a:t>Датчики позиционирования </a:t>
            </a:r>
            <a:r>
              <a:rPr lang="ru-RU" sz="2000" dirty="0">
                <a:solidFill>
                  <a:srgbClr val="222222"/>
                </a:solidFill>
                <a:latin typeface="Times New Roman" panose="02020603050405020304" pitchFamily="18" charset="0"/>
                <a:cs typeface="Times New Roman" panose="02020603050405020304" pitchFamily="18" charset="0"/>
              </a:rPr>
              <a:t>используются для приблизительного определения положения робота. Обычный датчик позиционирования - это GPS (глобальная система позиционирования). Спутники, вращающиеся вокруг нашей Земли, передают сигналы, а робот-приемник принимает и обрабатывает эти сигналы. Используйте обработанную информацию, чтобы определить приблизительное положение и скорость робота</a:t>
            </a:r>
            <a:r>
              <a:rPr lang="ru-RU" sz="2000" b="1" dirty="0">
                <a:solidFill>
                  <a:srgbClr val="222222"/>
                </a:solidFill>
                <a:latin typeface="Merriweather"/>
              </a:rPr>
              <a:t>.</a:t>
            </a:r>
            <a:endParaRPr lang="ru-RU" sz="2000" b="0" i="0" dirty="0">
              <a:solidFill>
                <a:srgbClr val="222222"/>
              </a:solidFill>
              <a:effectLst/>
              <a:latin typeface="Times New Roman" panose="02020603050405020304" pitchFamily="18" charset="0"/>
              <a:cs typeface="Times New Roman" panose="02020603050405020304" pitchFamily="18" charset="0"/>
            </a:endParaRPr>
          </a:p>
        </p:txBody>
      </p:sp>
      <p:pic>
        <p:nvPicPr>
          <p:cNvPr id="6146" name="Picture 2" descr="GPS трекер MT-1 купить в Алматы и Казахстане. Характеристики ..."/>
          <p:cNvPicPr>
            <a:picLocks noChangeAspect="1" noChangeArrowheads="1"/>
          </p:cNvPicPr>
          <p:nvPr/>
        </p:nvPicPr>
        <p:blipFill rotWithShape="1">
          <a:blip r:embed="rId2">
            <a:extLst>
              <a:ext uri="{28A0092B-C50C-407E-A947-70E740481C1C}">
                <a14:useLocalDpi xmlns:a14="http://schemas.microsoft.com/office/drawing/2010/main" val="0"/>
              </a:ext>
            </a:extLst>
          </a:blip>
          <a:srcRect l="13231" t="21058" r="6253" b="18245"/>
          <a:stretch/>
        </p:blipFill>
        <p:spPr bwMode="auto">
          <a:xfrm>
            <a:off x="149732" y="593515"/>
            <a:ext cx="4695406" cy="353961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карты Gps, Gps позиционирование, карта Gps, туристическая карта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803" y="800994"/>
            <a:ext cx="3124654" cy="312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318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2036" y="256419"/>
            <a:ext cx="11515164" cy="584775"/>
          </a:xfrm>
          <a:prstGeom prst="rect">
            <a:avLst/>
          </a:prstGeom>
        </p:spPr>
        <p:txBody>
          <a:bodyPr wrap="square">
            <a:spAutoFit/>
          </a:bodyPr>
          <a:lstStyle/>
          <a:p>
            <a:r>
              <a:rPr lang="ru-RU" sz="3200" b="1" dirty="0">
                <a:latin typeface="Times New Roman" panose="02020603050405020304" pitchFamily="18" charset="0"/>
                <a:cs typeface="Times New Roman" panose="02020603050405020304" pitchFamily="18" charset="0"/>
              </a:rPr>
              <a:t>7. Датчик ускорения.</a:t>
            </a:r>
            <a:endParaRPr lang="ru-RU" sz="32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02827" y="4898194"/>
            <a:ext cx="11853582" cy="1754326"/>
          </a:xfrm>
          <a:prstGeom prst="rect">
            <a:avLst/>
          </a:prstGeom>
        </p:spPr>
        <p:txBody>
          <a:bodyPr wrap="square">
            <a:spAutoFit/>
          </a:bodyPr>
          <a:lstStyle/>
          <a:p>
            <a:pPr indent="449263" algn="just"/>
            <a:r>
              <a:rPr lang="ru-RU" b="1" dirty="0">
                <a:solidFill>
                  <a:srgbClr val="222222"/>
                </a:solidFill>
                <a:latin typeface="Times New Roman" panose="02020603050405020304" pitchFamily="18" charset="0"/>
                <a:cs typeface="Times New Roman" panose="02020603050405020304" pitchFamily="18" charset="0"/>
              </a:rPr>
              <a:t>Акселерометр</a:t>
            </a:r>
            <a:r>
              <a:rPr lang="ru-RU" dirty="0">
                <a:solidFill>
                  <a:srgbClr val="222222"/>
                </a:solidFill>
                <a:latin typeface="Times New Roman" panose="02020603050405020304" pitchFamily="18" charset="0"/>
                <a:cs typeface="Times New Roman" panose="02020603050405020304" pitchFamily="18" charset="0"/>
              </a:rPr>
              <a:t> - это устройство для измерения ускорения и наклона. На акселерометр действуют два типа сил: а) Статическая сила - сила трения между любыми двумя объектами. Измеряя эту гравитацию, мы можем определить, насколько робот наклоняется. Это измерение полезно для балансировки робота или определения того, движется ли робот по плоской или подъемной поверхности. Б) Динамическая сила - ускорение, необходимое для перемещения объекта. Измерение динамической силы с помощью акселерометра показывает скорость / скорость, с которой движется робот.</a:t>
            </a:r>
            <a:endParaRPr lang="ru-RU" i="0" dirty="0">
              <a:solidFill>
                <a:srgbClr val="222222"/>
              </a:solidFill>
              <a:effectLst/>
              <a:latin typeface="Times New Roman" panose="02020603050405020304" pitchFamily="18" charset="0"/>
              <a:cs typeface="Times New Roman" panose="02020603050405020304" pitchFamily="18" charset="0"/>
            </a:endParaRPr>
          </a:p>
        </p:txBody>
      </p:sp>
      <p:pic>
        <p:nvPicPr>
          <p:cNvPr id="5124" name="Picture 4" descr="Для чего нужен акселерометр жесткого диска (G-сенсор, гироскоп) в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092" y="1229191"/>
            <a:ext cx="7953001" cy="306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712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5"/>
          <p:cNvSpPr>
            <a:spLocks noGrp="1" noChangeArrowheads="1"/>
          </p:cNvSpPr>
          <p:nvPr>
            <p:ph type="title"/>
          </p:nvPr>
        </p:nvSpPr>
        <p:spPr>
          <a:xfrm>
            <a:off x="1981200" y="274639"/>
            <a:ext cx="8229600" cy="706437"/>
          </a:xfrm>
          <a:noFill/>
        </p:spPr>
        <p:txBody>
          <a:bodyPr/>
          <a:lstStyle/>
          <a:p>
            <a:pPr algn="ctr" eaLnBrk="1" hangingPunct="1"/>
            <a:r>
              <a:rPr lang="ru-RU" altLang="ru-RU" sz="4000" dirty="0">
                <a:solidFill>
                  <a:srgbClr val="990000"/>
                </a:solidFill>
              </a:rPr>
              <a:t>Вместо человека</a:t>
            </a:r>
            <a:r>
              <a:rPr lang="ru-RU" altLang="ru-RU" sz="4000" dirty="0"/>
              <a:t>.</a:t>
            </a:r>
          </a:p>
        </p:txBody>
      </p:sp>
      <p:pic>
        <p:nvPicPr>
          <p:cNvPr id="4099" name="Picture 29" descr="CCI00000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84247" y="1196975"/>
            <a:ext cx="4437982" cy="45192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Rectangle 31"/>
          <p:cNvSpPr>
            <a:spLocks noGrp="1" noChangeArrowheads="1"/>
          </p:cNvSpPr>
          <p:nvPr>
            <p:ph type="body" sz="half" idx="2"/>
          </p:nvPr>
        </p:nvSpPr>
        <p:spPr>
          <a:xfrm>
            <a:off x="5375276" y="1196975"/>
            <a:ext cx="4835525" cy="5327650"/>
          </a:xfrm>
        </p:spPr>
        <p:txBody>
          <a:bodyPr/>
          <a:lstStyle/>
          <a:p>
            <a:pPr eaLnBrk="1" hangingPunct="1"/>
            <a:r>
              <a:rPr lang="ru-RU" altLang="ru-RU" sz="2400"/>
              <a:t>Металлургия</a:t>
            </a:r>
          </a:p>
          <a:p>
            <a:pPr eaLnBrk="1" hangingPunct="1"/>
            <a:r>
              <a:rPr lang="ru-RU" altLang="ru-RU" sz="2400"/>
              <a:t>Химическая промышленность</a:t>
            </a:r>
          </a:p>
          <a:p>
            <a:pPr eaLnBrk="1" hangingPunct="1"/>
            <a:r>
              <a:rPr lang="ru-RU" altLang="ru-RU" sz="2400"/>
              <a:t>Микрохирургия </a:t>
            </a:r>
          </a:p>
          <a:p>
            <a:pPr eaLnBrk="1" hangingPunct="1"/>
            <a:r>
              <a:rPr lang="ru-RU" altLang="ru-RU" sz="2400"/>
              <a:t>Легкая промышленность</a:t>
            </a:r>
          </a:p>
          <a:p>
            <a:pPr eaLnBrk="1" hangingPunct="1"/>
            <a:r>
              <a:rPr lang="ru-RU" altLang="ru-RU" sz="2400"/>
              <a:t>Горнодобывающая промышленность</a:t>
            </a:r>
          </a:p>
          <a:p>
            <a:pPr eaLnBrk="1" hangingPunct="1"/>
            <a:r>
              <a:rPr lang="ru-RU" altLang="ru-RU" sz="2400"/>
              <a:t>Сфера обслуживания</a:t>
            </a:r>
          </a:p>
          <a:p>
            <a:pPr eaLnBrk="1" hangingPunct="1"/>
            <a:r>
              <a:rPr lang="ru-RU" altLang="ru-RU" sz="2400"/>
              <a:t>Атомная промышленность</a:t>
            </a:r>
          </a:p>
          <a:p>
            <a:pPr eaLnBrk="1" hangingPunct="1"/>
            <a:r>
              <a:rPr lang="ru-RU" altLang="ru-RU" sz="2400"/>
              <a:t>Машиностроение </a:t>
            </a:r>
          </a:p>
          <a:p>
            <a:pPr eaLnBrk="1" hangingPunct="1"/>
            <a:r>
              <a:rPr lang="ru-RU" altLang="ru-RU" sz="2400"/>
              <a:t>Космос </a:t>
            </a:r>
          </a:p>
          <a:p>
            <a:pPr eaLnBrk="1" hangingPunct="1"/>
            <a:r>
              <a:rPr lang="ru-RU" altLang="ru-RU" sz="2400"/>
              <a:t>Строительная помышленность</a:t>
            </a:r>
          </a:p>
          <a:p>
            <a:pPr eaLnBrk="1" hangingPunct="1"/>
            <a:endParaRPr lang="ru-RU" altLang="ru-RU"/>
          </a:p>
        </p:txBody>
      </p:sp>
    </p:spTree>
    <p:extLst>
      <p:ext uri="{BB962C8B-B14F-4D97-AF65-F5344CB8AC3E}">
        <p14:creationId xmlns:p14="http://schemas.microsoft.com/office/powerpoint/2010/main" val="206777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92313" y="476251"/>
            <a:ext cx="8229600" cy="792163"/>
          </a:xfrm>
          <a:noFill/>
        </p:spPr>
        <p:txBody>
          <a:bodyPr/>
          <a:lstStyle/>
          <a:p>
            <a:pPr eaLnBrk="1" hangingPunct="1"/>
            <a:r>
              <a:rPr lang="ru-RU" altLang="ru-RU" sz="4000" dirty="0"/>
              <a:t>Что такое промышленный робот</a:t>
            </a:r>
            <a:r>
              <a:rPr lang="en-US" altLang="ru-RU" sz="4000" dirty="0"/>
              <a:t>?</a:t>
            </a:r>
            <a:endParaRPr lang="ru-RU" altLang="ru-RU" sz="4000" dirty="0"/>
          </a:p>
        </p:txBody>
      </p:sp>
      <p:sp>
        <p:nvSpPr>
          <p:cNvPr id="5123" name="Rectangle 3"/>
          <p:cNvSpPr>
            <a:spLocks noGrp="1" noChangeArrowheads="1"/>
          </p:cNvSpPr>
          <p:nvPr>
            <p:ph type="body" idx="1"/>
          </p:nvPr>
        </p:nvSpPr>
        <p:spPr>
          <a:xfrm>
            <a:off x="1981200" y="1989138"/>
            <a:ext cx="8229600" cy="4464050"/>
          </a:xfrm>
        </p:spPr>
        <p:txBody>
          <a:bodyPr/>
          <a:lstStyle/>
          <a:p>
            <a:pPr eaLnBrk="1" hangingPunct="1">
              <a:lnSpc>
                <a:spcPct val="80000"/>
              </a:lnSpc>
            </a:pPr>
            <a:r>
              <a:rPr lang="ru-RU" altLang="ru-RU" b="1" dirty="0">
                <a:solidFill>
                  <a:srgbClr val="990000"/>
                </a:solidFill>
              </a:rPr>
              <a:t>Промышленный робот (ПР)</a:t>
            </a:r>
            <a:r>
              <a:rPr lang="ru-RU" altLang="ru-RU" sz="2400" b="1" dirty="0"/>
              <a:t> – автоматическая машина, представляющая собой совокупность </a:t>
            </a:r>
            <a:r>
              <a:rPr lang="ru-RU" altLang="ru-RU" sz="2400" b="1" dirty="0">
                <a:solidFill>
                  <a:srgbClr val="990000"/>
                </a:solidFill>
              </a:rPr>
              <a:t>манипулятора</a:t>
            </a:r>
            <a:r>
              <a:rPr lang="ru-RU" altLang="ru-RU" sz="2400" b="1" dirty="0"/>
              <a:t> и перепрограммируемого устройства управления для выполнения в </a:t>
            </a:r>
            <a:r>
              <a:rPr lang="ru-RU" altLang="ru-RU" sz="2400" b="1" dirty="0">
                <a:solidFill>
                  <a:srgbClr val="990000"/>
                </a:solidFill>
              </a:rPr>
              <a:t>производственном процессе</a:t>
            </a:r>
            <a:r>
              <a:rPr lang="ru-RU" altLang="ru-RU" sz="2400" b="1" dirty="0"/>
              <a:t> двигательных и управляющих функций.</a:t>
            </a:r>
          </a:p>
          <a:p>
            <a:pPr eaLnBrk="1" hangingPunct="1">
              <a:lnSpc>
                <a:spcPct val="80000"/>
              </a:lnSpc>
            </a:pPr>
            <a:endParaRPr lang="ru-RU" altLang="ru-RU" sz="2400" b="1" dirty="0"/>
          </a:p>
          <a:p>
            <a:pPr eaLnBrk="1" hangingPunct="1">
              <a:lnSpc>
                <a:spcPct val="80000"/>
              </a:lnSpc>
            </a:pPr>
            <a:r>
              <a:rPr lang="ru-RU" altLang="ru-RU" sz="2400" b="1" dirty="0">
                <a:solidFill>
                  <a:srgbClr val="990000"/>
                </a:solidFill>
              </a:rPr>
              <a:t>Манипулятор</a:t>
            </a:r>
            <a:r>
              <a:rPr lang="ru-RU" altLang="ru-RU" sz="2400" b="1" dirty="0"/>
              <a:t> – управляемое устройство, содержащее рабочий орган, который предназначен для выполнения двигательных функций, аналогичных функциям руки человека при перемещении объектов в пространстве.</a:t>
            </a:r>
          </a:p>
        </p:txBody>
      </p:sp>
    </p:spTree>
    <p:extLst>
      <p:ext uri="{BB962C8B-B14F-4D97-AF65-F5344CB8AC3E}">
        <p14:creationId xmlns:p14="http://schemas.microsoft.com/office/powerpoint/2010/main" val="73597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User\AppData\Local\Temp\FineReader11\media\image4.jpeg"/>
          <p:cNvPicPr/>
          <p:nvPr/>
        </p:nvPicPr>
        <p:blipFill>
          <a:blip r:embed="rId2">
            <a:extLst>
              <a:ext uri="{28A0092B-C50C-407E-A947-70E740481C1C}">
                <a14:useLocalDpi xmlns:a14="http://schemas.microsoft.com/office/drawing/2010/main" val="0"/>
              </a:ext>
            </a:extLst>
          </a:blip>
          <a:srcRect/>
          <a:stretch>
            <a:fillRect/>
          </a:stretch>
        </p:blipFill>
        <p:spPr bwMode="auto">
          <a:xfrm>
            <a:off x="401053" y="304798"/>
            <a:ext cx="11229473" cy="6336632"/>
          </a:xfrm>
          <a:prstGeom prst="rect">
            <a:avLst/>
          </a:prstGeom>
          <a:noFill/>
          <a:ln>
            <a:noFill/>
          </a:ln>
        </p:spPr>
      </p:pic>
    </p:spTree>
    <p:extLst>
      <p:ext uri="{BB962C8B-B14F-4D97-AF65-F5344CB8AC3E}">
        <p14:creationId xmlns:p14="http://schemas.microsoft.com/office/powerpoint/2010/main" val="3782321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23376" y="368968"/>
            <a:ext cx="10396342" cy="6160169"/>
          </a:xfrm>
          <a:prstGeom prst="rect">
            <a:avLst/>
          </a:prstGeom>
        </p:spPr>
      </p:pic>
    </p:spTree>
    <p:extLst>
      <p:ext uri="{BB962C8B-B14F-4D97-AF65-F5344CB8AC3E}">
        <p14:creationId xmlns:p14="http://schemas.microsoft.com/office/powerpoint/2010/main" val="105918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2036" y="256419"/>
            <a:ext cx="11515164" cy="584775"/>
          </a:xfrm>
          <a:prstGeom prst="rect">
            <a:avLst/>
          </a:prstGeom>
        </p:spPr>
        <p:txBody>
          <a:bodyPr wrap="square">
            <a:spAutoFit/>
          </a:bodyPr>
          <a:lstStyle/>
          <a:p>
            <a:r>
              <a:rPr lang="ru-RU" sz="3200" b="1" dirty="0">
                <a:latin typeface="Times New Roman" panose="02020603050405020304" pitchFamily="18" charset="0"/>
                <a:cs typeface="Times New Roman" panose="02020603050405020304" pitchFamily="18" charset="0"/>
              </a:rPr>
              <a:t>1. Датчик освещенности</a:t>
            </a:r>
            <a:endParaRPr lang="ru-RU" sz="32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499429" y="1247593"/>
            <a:ext cx="7530139" cy="830997"/>
          </a:xfrm>
          <a:prstGeom prst="rect">
            <a:avLst/>
          </a:prstGeom>
        </p:spPr>
        <p:txBody>
          <a:bodyPr wrap="square">
            <a:spAutoFit/>
          </a:bodyPr>
          <a:lstStyle/>
          <a:p>
            <a:r>
              <a:rPr lang="ru-RU" sz="2400" dirty="0">
                <a:solidFill>
                  <a:srgbClr val="000000"/>
                </a:solidFill>
                <a:latin typeface="Times New Roman" panose="02020603050405020304" pitchFamily="18" charset="0"/>
                <a:cs typeface="Times New Roman" panose="02020603050405020304" pitchFamily="18" charset="0"/>
              </a:rPr>
              <a:t>Фоторезистор работает таким образом, что чем больше на него падает света, тем меньше его сопротивление.</a:t>
            </a:r>
            <a:endParaRPr lang="ru-RU" sz="2400" dirty="0">
              <a:latin typeface="Times New Roman" panose="02020603050405020304" pitchFamily="18" charset="0"/>
              <a:cs typeface="Times New Roman" panose="02020603050405020304" pitchFamily="18" charset="0"/>
            </a:endParaRPr>
          </a:p>
        </p:txBody>
      </p:sp>
      <p:pic>
        <p:nvPicPr>
          <p:cNvPr id="2052" name="Picture 4" descr="Принцип работы фотоэлектрических датчик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142" y="3711233"/>
            <a:ext cx="6857858" cy="264602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3618" y="3304833"/>
            <a:ext cx="5300524" cy="3046988"/>
          </a:xfrm>
          <a:prstGeom prst="rect">
            <a:avLst/>
          </a:prstGeom>
        </p:spPr>
        <p:txBody>
          <a:bodyPr wrap="square">
            <a:spAutoFit/>
          </a:bodyPr>
          <a:lstStyle/>
          <a:p>
            <a:r>
              <a:rPr lang="ru-RU" sz="2400" dirty="0" err="1">
                <a:latin typeface="Times New Roman" panose="02020603050405020304" pitchFamily="18" charset="0"/>
                <a:cs typeface="Times New Roman" panose="02020603050405020304" pitchFamily="18" charset="0"/>
              </a:rPr>
              <a:t>Опти́ческие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да́тчики</a:t>
            </a:r>
            <a:r>
              <a:rPr lang="ru-RU" sz="2400" dirty="0">
                <a:latin typeface="Times New Roman" panose="02020603050405020304" pitchFamily="18" charset="0"/>
                <a:cs typeface="Times New Roman" panose="02020603050405020304" pitchFamily="18" charset="0"/>
              </a:rPr>
              <a:t> — электронные устройства, способные под воздействием электромагнитного излучения в видимом, инфракрасном и ультрафиолетовом диапазонах подавать единичный или совокупность сигналов на вход регистрирующей или управляющей системы.</a:t>
            </a:r>
          </a:p>
        </p:txBody>
      </p:sp>
      <p:pic>
        <p:nvPicPr>
          <p:cNvPr id="2054" name="Picture 6" descr="Урок 13. Фоторезистор. Датчик свет на фоторезисторе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6462" t="47563" r="49915"/>
          <a:stretch/>
        </p:blipFill>
        <p:spPr bwMode="auto">
          <a:xfrm>
            <a:off x="473637" y="1045028"/>
            <a:ext cx="3140420" cy="212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634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2036" y="256419"/>
            <a:ext cx="11515164" cy="584775"/>
          </a:xfrm>
          <a:prstGeom prst="rect">
            <a:avLst/>
          </a:prstGeom>
        </p:spPr>
        <p:txBody>
          <a:bodyPr wrap="square">
            <a:spAutoFit/>
          </a:bodyPr>
          <a:lstStyle/>
          <a:p>
            <a:r>
              <a:rPr lang="ru-RU" sz="3200" b="1" dirty="0" smtClean="0">
                <a:latin typeface="Times New Roman" panose="02020603050405020304" pitchFamily="18" charset="0"/>
                <a:cs typeface="Times New Roman" panose="02020603050405020304" pitchFamily="18" charset="0"/>
              </a:rPr>
              <a:t>2. Звуковой датчик</a:t>
            </a:r>
            <a:endParaRPr lang="ru-RU" sz="3200" dirty="0">
              <a:latin typeface="Times New Roman" panose="02020603050405020304" pitchFamily="18" charset="0"/>
              <a:cs typeface="Times New Roman" panose="02020603050405020304" pitchFamily="18" charset="0"/>
            </a:endParaRPr>
          </a:p>
        </p:txBody>
      </p:sp>
      <p:pic>
        <p:nvPicPr>
          <p:cNvPr id="1031" name="Picture 7" descr="Arduino микрофон датчик звука - купить в магазине duino.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36" y="841194"/>
            <a:ext cx="5186935" cy="377578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Купить датчик звука для конструктора Lego Mindstorms ev3 в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688" y="0"/>
            <a:ext cx="5011512" cy="5011514"/>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372036" y="4660921"/>
            <a:ext cx="11413564" cy="923330"/>
          </a:xfrm>
          <a:prstGeom prst="rect">
            <a:avLst/>
          </a:prstGeom>
        </p:spPr>
        <p:txBody>
          <a:bodyPr wrap="square">
            <a:spAutoFit/>
          </a:bodyPr>
          <a:lstStyle/>
          <a:p>
            <a:pPr indent="449263" algn="just"/>
            <a:r>
              <a:rPr lang="ru-RU" dirty="0">
                <a:solidFill>
                  <a:srgbClr val="222222"/>
                </a:solidFill>
                <a:latin typeface="Merriweather"/>
              </a:rPr>
              <a:t>Звуковые датчики обычно представляют собой микрофон, используемый для обнаружения эквивалентного напряжения звука и отражения. По звуку, который он получает, может перемещаться простой робот. </a:t>
            </a:r>
            <a:endParaRPr lang="ru-RU" dirty="0"/>
          </a:p>
        </p:txBody>
      </p:sp>
    </p:spTree>
    <p:extLst>
      <p:ext uri="{BB962C8B-B14F-4D97-AF65-F5344CB8AC3E}">
        <p14:creationId xmlns:p14="http://schemas.microsoft.com/office/powerpoint/2010/main" val="4125925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2036" y="256419"/>
            <a:ext cx="11515164" cy="584775"/>
          </a:xfrm>
          <a:prstGeom prst="rect">
            <a:avLst/>
          </a:prstGeom>
        </p:spPr>
        <p:txBody>
          <a:bodyPr wrap="square">
            <a:spAutoFit/>
          </a:bodyPr>
          <a:lstStyle/>
          <a:p>
            <a:r>
              <a:rPr lang="ru-RU" sz="3200" b="1" dirty="0">
                <a:latin typeface="Times New Roman" panose="02020603050405020304" pitchFamily="18" charset="0"/>
                <a:cs typeface="Times New Roman" panose="02020603050405020304" pitchFamily="18" charset="0"/>
              </a:rPr>
              <a:t>3. Датчик приближения</a:t>
            </a:r>
            <a:endParaRPr lang="ru-RU" sz="3200" dirty="0">
              <a:latin typeface="Times New Roman" panose="02020603050405020304" pitchFamily="18" charset="0"/>
              <a:cs typeface="Times New Roman" panose="02020603050405020304" pitchFamily="18" charset="0"/>
            </a:endParaRPr>
          </a:p>
        </p:txBody>
      </p:sp>
      <p:pic>
        <p:nvPicPr>
          <p:cNvPr id="4098" name="Picture 2" descr="Умный автомобиль робот E18 D80NK инфракрасного избегания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036" y="841194"/>
            <a:ext cx="4216298" cy="42162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Разработка робота для транспортировки малогабаритных объектов на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2457" y="679436"/>
            <a:ext cx="5128941" cy="387916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 y="4866380"/>
            <a:ext cx="5486400" cy="1200329"/>
          </a:xfrm>
          <a:prstGeom prst="rect">
            <a:avLst/>
          </a:prstGeom>
        </p:spPr>
        <p:txBody>
          <a:bodyPr wrap="square">
            <a:spAutoFit/>
          </a:bodyPr>
          <a:lstStyle/>
          <a:p>
            <a:pPr indent="363538" algn="just"/>
            <a:r>
              <a:rPr lang="ru-RU" b="1" dirty="0">
                <a:solidFill>
                  <a:srgbClr val="222222"/>
                </a:solidFill>
                <a:latin typeface="Times New Roman" panose="02020603050405020304" pitchFamily="18" charset="0"/>
                <a:cs typeface="Times New Roman" panose="02020603050405020304" pitchFamily="18" charset="0"/>
              </a:rPr>
              <a:t>Инфракрасный (ИК) приемопередатчик:</a:t>
            </a:r>
            <a:r>
              <a:rPr lang="ru-RU" dirty="0">
                <a:solidFill>
                  <a:srgbClr val="222222"/>
                </a:solidFill>
                <a:latin typeface="Times New Roman" panose="02020603050405020304" pitchFamily="18" charset="0"/>
                <a:cs typeface="Times New Roman" panose="02020603050405020304" pitchFamily="18" charset="0"/>
              </a:rPr>
              <a:t> ИК-светодиод излучает инфракрасный световой луч, который отражает свет, улавливаемый ИК-приемником при обнаружении препятствия</a:t>
            </a:r>
            <a:r>
              <a:rPr lang="ru-RU" dirty="0" smtClean="0">
                <a:solidFill>
                  <a:srgbClr val="222222"/>
                </a:solidFill>
                <a:latin typeface="Merriweather"/>
              </a:rPr>
              <a:t>.</a:t>
            </a:r>
            <a:endParaRPr lang="ru-RU" dirty="0">
              <a:solidFill>
                <a:srgbClr val="222222"/>
              </a:solidFill>
              <a:latin typeface="Merriweather"/>
            </a:endParaRPr>
          </a:p>
        </p:txBody>
      </p:sp>
      <p:sp>
        <p:nvSpPr>
          <p:cNvPr id="4" name="Прямоугольник 3"/>
          <p:cNvSpPr/>
          <p:nvPr/>
        </p:nvSpPr>
        <p:spPr>
          <a:xfrm>
            <a:off x="5776686" y="4866380"/>
            <a:ext cx="6415314" cy="1200329"/>
          </a:xfrm>
          <a:prstGeom prst="rect">
            <a:avLst/>
          </a:prstGeom>
        </p:spPr>
        <p:txBody>
          <a:bodyPr wrap="square">
            <a:spAutoFit/>
          </a:bodyPr>
          <a:lstStyle/>
          <a:p>
            <a:pPr indent="449263" algn="just"/>
            <a:r>
              <a:rPr lang="ru-RU" b="1" dirty="0">
                <a:solidFill>
                  <a:srgbClr val="222222"/>
                </a:solidFill>
                <a:latin typeface="Times New Roman" panose="02020603050405020304" pitchFamily="18" charset="0"/>
                <a:cs typeface="Times New Roman" panose="02020603050405020304" pitchFamily="18" charset="0"/>
              </a:rPr>
              <a:t>Ультразвуковой датчик:</a:t>
            </a:r>
            <a:r>
              <a:rPr lang="ru-RU" dirty="0">
                <a:solidFill>
                  <a:srgbClr val="222222"/>
                </a:solidFill>
                <a:latin typeface="Times New Roman" panose="02020603050405020304" pitchFamily="18" charset="0"/>
                <a:cs typeface="Times New Roman" panose="02020603050405020304" pitchFamily="18" charset="0"/>
              </a:rPr>
              <a:t> эти датчики генерируют звуковые волны на высоких частотах; полученное эхо указывает на то, что объект прерван. Ультразвуковые датчики также могут использоваться для измерения расстояния.</a:t>
            </a:r>
            <a:endParaRPr lang="ru-RU" dirty="0">
              <a:solidFill>
                <a:srgbClr val="22222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185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2036" y="256419"/>
            <a:ext cx="11515164" cy="584775"/>
          </a:xfrm>
          <a:prstGeom prst="rect">
            <a:avLst/>
          </a:prstGeom>
        </p:spPr>
        <p:txBody>
          <a:bodyPr wrap="square">
            <a:spAutoFit/>
          </a:bodyPr>
          <a:lstStyle/>
          <a:p>
            <a:r>
              <a:rPr lang="ru-RU" sz="3200" b="1" dirty="0">
                <a:latin typeface="Times New Roman" panose="02020603050405020304" pitchFamily="18" charset="0"/>
                <a:cs typeface="Times New Roman" panose="02020603050405020304" pitchFamily="18" charset="0"/>
              </a:rPr>
              <a:t>4. Тактильные датчики</a:t>
            </a:r>
            <a:endParaRPr lang="ru-RU" sz="3200" dirty="0">
              <a:latin typeface="Times New Roman" panose="02020603050405020304" pitchFamily="18" charset="0"/>
              <a:cs typeface="Times New Roman" panose="02020603050405020304" pitchFamily="18" charset="0"/>
            </a:endParaRPr>
          </a:p>
        </p:txBody>
      </p:sp>
      <p:pic>
        <p:nvPicPr>
          <p:cNvPr id="3074" name="Picture 2" descr="Использование сенсорных систем в мобильной робототехнике - online ..."/>
          <p:cNvPicPr>
            <a:picLocks noChangeAspect="1" noChangeArrowheads="1"/>
          </p:cNvPicPr>
          <p:nvPr/>
        </p:nvPicPr>
        <p:blipFill rotWithShape="1">
          <a:blip r:embed="rId2">
            <a:extLst>
              <a:ext uri="{28A0092B-C50C-407E-A947-70E740481C1C}">
                <a14:useLocalDpi xmlns:a14="http://schemas.microsoft.com/office/drawing/2010/main" val="0"/>
              </a:ext>
            </a:extLst>
          </a:blip>
          <a:srcRect t="14006" b="54405"/>
          <a:stretch/>
        </p:blipFill>
        <p:spPr bwMode="auto">
          <a:xfrm>
            <a:off x="750662" y="1277256"/>
            <a:ext cx="9753600" cy="230777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3963032"/>
            <a:ext cx="12192000" cy="2031325"/>
          </a:xfrm>
          <a:prstGeom prst="rect">
            <a:avLst/>
          </a:prstGeom>
        </p:spPr>
        <p:txBody>
          <a:bodyPr wrap="square">
            <a:spAutoFit/>
          </a:bodyPr>
          <a:lstStyle/>
          <a:p>
            <a:pPr indent="449263"/>
            <a:r>
              <a:rPr lang="ru-RU" b="1" dirty="0">
                <a:solidFill>
                  <a:srgbClr val="222222"/>
                </a:solidFill>
                <a:latin typeface="Merriweather"/>
              </a:rPr>
              <a:t>а</a:t>
            </a:r>
            <a:r>
              <a:rPr lang="ru-RU" b="1" dirty="0">
                <a:solidFill>
                  <a:srgbClr val="222222"/>
                </a:solidFill>
                <a:latin typeface="Times New Roman" panose="02020603050405020304" pitchFamily="18" charset="0"/>
                <a:cs typeface="Times New Roman" panose="02020603050405020304" pitchFamily="18" charset="0"/>
              </a:rPr>
              <a:t>) Сенсор касания или сенсор</a:t>
            </a:r>
            <a:r>
              <a:rPr lang="ru-RU" dirty="0">
                <a:solidFill>
                  <a:srgbClr val="222222"/>
                </a:solidFill>
                <a:latin typeface="Times New Roman" panose="02020603050405020304" pitchFamily="18" charset="0"/>
                <a:cs typeface="Times New Roman" panose="02020603050405020304" pitchFamily="18" charset="0"/>
              </a:rPr>
              <a:t> касания </a:t>
            </a:r>
            <a:r>
              <a:rPr lang="ru-RU" b="1" dirty="0">
                <a:solidFill>
                  <a:srgbClr val="222222"/>
                </a:solidFill>
                <a:latin typeface="Times New Roman" panose="02020603050405020304" pitchFamily="18" charset="0"/>
                <a:cs typeface="Times New Roman" panose="02020603050405020304" pitchFamily="18" charset="0"/>
              </a:rPr>
              <a:t>: сенсор</a:t>
            </a:r>
            <a:r>
              <a:rPr lang="ru-RU" dirty="0">
                <a:solidFill>
                  <a:srgbClr val="222222"/>
                </a:solidFill>
                <a:latin typeface="Times New Roman" panose="02020603050405020304" pitchFamily="18" charset="0"/>
                <a:cs typeface="Times New Roman" panose="02020603050405020304" pitchFamily="18" charset="0"/>
              </a:rPr>
              <a:t> касания способен обнаруживать и обнаруживать сенсор и касание объекта. Некоторые из обычно используемых простых устройств - это </a:t>
            </a:r>
            <a:r>
              <a:rPr lang="ru-RU" dirty="0" err="1">
                <a:solidFill>
                  <a:srgbClr val="222222"/>
                </a:solidFill>
                <a:latin typeface="Times New Roman" panose="02020603050405020304" pitchFamily="18" charset="0"/>
                <a:cs typeface="Times New Roman" panose="02020603050405020304" pitchFamily="18" charset="0"/>
              </a:rPr>
              <a:t>микровыключатели</a:t>
            </a:r>
            <a:r>
              <a:rPr lang="ru-RU" dirty="0">
                <a:solidFill>
                  <a:srgbClr val="222222"/>
                </a:solidFill>
                <a:latin typeface="Times New Roman" panose="02020603050405020304" pitchFamily="18" charset="0"/>
                <a:cs typeface="Times New Roman" panose="02020603050405020304" pitchFamily="18" charset="0"/>
              </a:rPr>
              <a:t>, концевые выключатели и т. Д. Эти датчики в основном используются для роботов, чтобы избежать препятствий. Когда эти датчики сталкиваются с препятствием, робот запускает задачу, которую можно развернуть, повернуть, включить, остановить и т. Д.</a:t>
            </a:r>
          </a:p>
          <a:p>
            <a:pPr indent="449263"/>
            <a:r>
              <a:rPr lang="ru-RU" b="1" dirty="0">
                <a:solidFill>
                  <a:srgbClr val="222222"/>
                </a:solidFill>
                <a:latin typeface="Times New Roman" panose="02020603050405020304" pitchFamily="18" charset="0"/>
                <a:cs typeface="Times New Roman" panose="02020603050405020304" pitchFamily="18" charset="0"/>
              </a:rPr>
              <a:t>б) Датчик силы:</a:t>
            </a:r>
            <a:r>
              <a:rPr lang="ru-RU" dirty="0">
                <a:solidFill>
                  <a:srgbClr val="222222"/>
                </a:solidFill>
                <a:latin typeface="Times New Roman" panose="02020603050405020304" pitchFamily="18" charset="0"/>
                <a:cs typeface="Times New Roman" panose="02020603050405020304" pitchFamily="18" charset="0"/>
              </a:rPr>
              <a:t> датчик силы используется для расчета сил при выполнении нескольких функций, таких как загрузка и разгрузка машины, перемещение материалов и т. д., выполняемых роботом. Этот датчик также будет лучшим способом сборки для выявления проблем.</a:t>
            </a:r>
            <a:endParaRPr lang="ru-RU" b="0" i="0" dirty="0">
              <a:solidFill>
                <a:srgbClr val="2222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838047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EF6100A922A141BDC4428F72AEC990" ma:contentTypeVersion="2" ma:contentTypeDescription="Create a new document." ma:contentTypeScope="" ma:versionID="7f944fcf3b80474d262dfc3bfbc3be3f">
  <xsd:schema xmlns:xsd="http://www.w3.org/2001/XMLSchema" xmlns:xs="http://www.w3.org/2001/XMLSchema" xmlns:p="http://schemas.microsoft.com/office/2006/metadata/properties" xmlns:ns2="18852f9a-cc3c-4aeb-8b15-96e5ffda0fe4" targetNamespace="http://schemas.microsoft.com/office/2006/metadata/properties" ma:root="true" ma:fieldsID="9bc872e31799a1d49b5a65a28e8de436" ns2:_="">
    <xsd:import namespace="18852f9a-cc3c-4aeb-8b15-96e5ffda0fe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52f9a-cc3c-4aeb-8b15-96e5ffda0f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5394F3-FD6F-4A41-9BD6-6E3059F784B1}"/>
</file>

<file path=customXml/itemProps2.xml><?xml version="1.0" encoding="utf-8"?>
<ds:datastoreItem xmlns:ds="http://schemas.openxmlformats.org/officeDocument/2006/customXml" ds:itemID="{BD5D4E5D-4E8C-43D7-86BE-A4D2C5420ADB}"/>
</file>

<file path=customXml/itemProps3.xml><?xml version="1.0" encoding="utf-8"?>
<ds:datastoreItem xmlns:ds="http://schemas.openxmlformats.org/officeDocument/2006/customXml" ds:itemID="{17EDF59A-3BD6-44DA-8AFB-F5B00C752D75}"/>
</file>

<file path=docProps/app.xml><?xml version="1.0" encoding="utf-8"?>
<Properties xmlns="http://schemas.openxmlformats.org/officeDocument/2006/extended-properties" xmlns:vt="http://schemas.openxmlformats.org/officeDocument/2006/docPropsVTypes">
  <TotalTime>454</TotalTime>
  <Words>376</Words>
  <Application>Microsoft Office PowerPoint</Application>
  <PresentationFormat>Широкоэкранный</PresentationFormat>
  <Paragraphs>33</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Calibri Light</vt:lpstr>
      <vt:lpstr>Merriweather</vt:lpstr>
      <vt:lpstr>Times New Roman</vt:lpstr>
      <vt:lpstr>Тема Office</vt:lpstr>
      <vt:lpstr>Презентация PowerPoint</vt:lpstr>
      <vt:lpstr>Вместо человека.</vt:lpstr>
      <vt:lpstr>Что такое промышленный робот?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Chingiz Alimbayev</cp:lastModifiedBy>
  <cp:revision>32</cp:revision>
  <dcterms:created xsi:type="dcterms:W3CDTF">2018-09-12T04:51:11Z</dcterms:created>
  <dcterms:modified xsi:type="dcterms:W3CDTF">2020-08-25T16:54:29Z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0x01010040EF6100A922A141BDC4428F72AEC990</vt:lpwstr>
  </property>
</Properties>
</file>